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61a01db8a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61a01db8a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5ad5768d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5ad5768d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5ad5768d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5ad5768d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5ad5768d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5ad5768d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5e59a08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5e59a08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5e59a08c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5e59a08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5e59a08c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5e59a08c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5e59a08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5e59a08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5ad5768d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5ad5768d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674abad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674abad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5ad5768d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5ad5768d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5ad5768d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5ad5768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5ad5768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5ad5768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61a01db8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61a01db8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5ad5768d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5ad5768d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5ad5768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5ad5768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5ad5768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5ad5768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5ad5768d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5ad5768d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400"/>
              <a:t>Catalogued Threatened Species:</a:t>
            </a:r>
            <a:endParaRPr sz="5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Who and where are they?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Group 2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Seth Carlyon, Gaby Garcia, Graham Jaeger, Kyle Murphy, Timothy Salazar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426322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118650" y="1099150"/>
            <a:ext cx="4263300" cy="3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Sample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Specie:Loxodonta africana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Common name: </a:t>
            </a:r>
            <a:r>
              <a:rPr lang="en" sz="2000"/>
              <a:t>African bush elephant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</a:t>
            </a:r>
            <a:r>
              <a:rPr lang="en" sz="2000"/>
              <a:t>o</a:t>
            </a:r>
            <a:r>
              <a:rPr lang="en" sz="2000"/>
              <a:t>p 3 threats: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Hunting &amp; trapping terrestrial animals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Livestock farming &amp; ranching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Annual &amp; perennial non-timber crops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489175" y="224350"/>
            <a:ext cx="31929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highlight>
                  <a:srgbClr val="FFFFFF"/>
                </a:highlight>
              </a:rPr>
              <a:t>Threats</a:t>
            </a:r>
            <a:endParaRPr b="1"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Endangered Fish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The United States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258450" y="1184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700" y="162400"/>
            <a:ext cx="5470150" cy="48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181050" y="4312200"/>
            <a:ext cx="453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•https://www.fishbase.se/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Chi-square results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hypothesis: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no association between a species' occurrence and its threat category. In other words, the occurrence of a species does not affect its threat category.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Alternative</a:t>
            </a:r>
            <a:r>
              <a:rPr lang="en"/>
              <a:t> hypothesis: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is an association between a species' occurrence and its threat category. In other words, the occurrence of a species does have an effect on its threat category.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P-value: 0.45414695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62100"/>
            <a:ext cx="8520600" cy="7182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highlight>
                  <a:schemeClr val="lt1"/>
                </a:highlight>
              </a:rPr>
              <a:t>Colomesus &amp; </a:t>
            </a:r>
            <a:r>
              <a:rPr lang="en" sz="1800">
                <a:solidFill>
                  <a:srgbClr val="1155CC"/>
                </a:solidFill>
                <a:highlight>
                  <a:schemeClr val="lt1"/>
                </a:highlight>
              </a:rPr>
              <a:t>Dichotomyctere </a:t>
            </a:r>
            <a:r>
              <a:rPr lang="en" sz="1800">
                <a:solidFill>
                  <a:srgbClr val="1155CC"/>
                </a:solidFill>
                <a:highlight>
                  <a:schemeClr val="lt1"/>
                </a:highlight>
              </a:rPr>
              <a:t>Pufferfish: </a:t>
            </a:r>
            <a:endParaRPr sz="1800">
              <a:solidFill>
                <a:srgbClr val="1155CC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 longitude distributions </a:t>
            </a:r>
            <a:endParaRPr sz="1800">
              <a:highlight>
                <a:schemeClr val="lt1"/>
              </a:highlight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25" y="847901"/>
            <a:ext cx="3566775" cy="33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625" y="826888"/>
            <a:ext cx="3928650" cy="33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6675" y="1376450"/>
            <a:ext cx="1831950" cy="18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7144" y="1425732"/>
            <a:ext cx="2000800" cy="20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551850" y="3968475"/>
            <a:ext cx="787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Null </a:t>
            </a:r>
            <a:r>
              <a:rPr lang="en"/>
              <a:t>- There is no </a:t>
            </a:r>
            <a:r>
              <a:rPr lang="en"/>
              <a:t>noticeable</a:t>
            </a:r>
            <a:r>
              <a:rPr lang="en"/>
              <a:t> difference in the mean longitudinal distribution of the two genera of pufferfish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Alternative </a:t>
            </a:r>
            <a:r>
              <a:rPr lang="en"/>
              <a:t>- There is a noticeable difference in the mean longitudinal distribution of the two genera of pufferfish</a:t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2357275" y="4847525"/>
            <a:ext cx="670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https://www.iucnredlist.org/resources/spatial-data-download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data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Drawing hypothesis </a:t>
            </a:r>
            <a:r>
              <a:rPr lang="en"/>
              <a:t>from</a:t>
            </a:r>
            <a:r>
              <a:rPr lang="en"/>
              <a:t> mapping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 what we wanted to with the API (using a limited csv)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00" y="2085125"/>
            <a:ext cx="56959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examples for most severe categories 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2" y="1061072"/>
            <a:ext cx="5718425" cy="40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525" y="1219600"/>
            <a:ext cx="26479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2748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Endangered catfish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1017725"/>
            <a:ext cx="5769335" cy="41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Critically endangered catfish species 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5" y="1085375"/>
            <a:ext cx="5964725" cy="39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572700"/>
            <a:ext cx="55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IUCN Red List Assessment </a:t>
            </a:r>
            <a:r>
              <a:rPr lang="en" sz="1500"/>
              <a:t>species in the dataset are mostly of “Least Concern”, which would be good but…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this may be influenced by the kinds of organisms that makeup the dataset as there is</a:t>
            </a:r>
            <a:r>
              <a:rPr lang="en" sz="1500"/>
              <a:t> a bias towards certain organismal groups, particularly Kingdom Animalia and Classes Mammalia and Gastropoda. Kingdom and Class are shown to have significant effect on assessment results.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By contrast, whether a species is native or endemic does not appear to have a relationship, at least for fish in the U.S.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950" y="0"/>
            <a:ext cx="3251050" cy="26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7681750" y="2571750"/>
            <a:ext cx="145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https://www.iucnredlist.org/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recycle 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0" y="1095500"/>
            <a:ext cx="5273675" cy="395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475" y="34025"/>
            <a:ext cx="3612649" cy="240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550" y="2601500"/>
            <a:ext cx="3791452" cy="23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representative are current assessments of threatened species?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Are there biases?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Is there </a:t>
            </a:r>
            <a:r>
              <a:rPr lang="en">
                <a:solidFill>
                  <a:schemeClr val="dk1"/>
                </a:solidFill>
              </a:rPr>
              <a:t>an association between a species' occurrence and its threat category?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How does spatial range affect threatened status?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Has a large percentage of the species' vital habitat been degraded or destroyed?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371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2000">
                <a:solidFill>
                  <a:schemeClr val="dk1"/>
                </a:solidFill>
              </a:rPr>
              <a:t>IUCN Red List API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https://www.fishbase.se/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https://www.iucnredlist.org/resources/spatial-data-download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of IUCN data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542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•Global Assessment n = 153,732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•European </a:t>
            </a:r>
            <a:r>
              <a:rPr lang="en" sz="2000">
                <a:solidFill>
                  <a:schemeClr val="dk1"/>
                </a:solidFill>
              </a:rPr>
              <a:t>Assessment n = 16,226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•Pseudo-random sample n = 10,000 from each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7"/>
          <p:cNvGrpSpPr/>
          <p:nvPr/>
        </p:nvGrpSpPr>
        <p:grpSpPr>
          <a:xfrm>
            <a:off x="794725" y="1099925"/>
            <a:ext cx="7275174" cy="2565100"/>
            <a:chOff x="794725" y="1099925"/>
            <a:chExt cx="7275174" cy="2565100"/>
          </a:xfrm>
        </p:grpSpPr>
        <p:pic>
          <p:nvPicPr>
            <p:cNvPr id="79" name="Google Shape;7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15150" y="1099925"/>
              <a:ext cx="3254749" cy="2558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4725" y="1099926"/>
              <a:ext cx="3254751" cy="2565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7"/>
          <p:cNvSpPr txBox="1"/>
          <p:nvPr/>
        </p:nvSpPr>
        <p:spPr>
          <a:xfrm>
            <a:off x="185075" y="4027700"/>
            <a:ext cx="881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•Most species are labeled ‘Least Concern’, especially in the European data</a:t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1621975" y="685800"/>
            <a:ext cx="18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Assessment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5497300" y="685800"/>
            <a:ext cx="23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European</a:t>
            </a:r>
            <a:r>
              <a:rPr lang="en"/>
              <a:t> Assessment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587250" y="4572350"/>
            <a:ext cx="2364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LC: </a:t>
            </a:r>
            <a:r>
              <a:rPr lang="en"/>
              <a:t>Least</a:t>
            </a:r>
            <a:r>
              <a:rPr lang="en"/>
              <a:t> concern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VU: Vulnerable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516075" y="4572350"/>
            <a:ext cx="19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DD: </a:t>
            </a:r>
            <a:r>
              <a:rPr lang="en"/>
              <a:t>Data Deficient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4495800"/>
            <a:ext cx="8520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•Sample skews towards Animalia over Plantae</a:t>
            </a:r>
            <a:endParaRPr sz="17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•Mammalia (Global) and Gastropoda (European) are the most common classes</a:t>
            </a:r>
            <a:endParaRPr sz="15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7298"/>
            <a:ext cx="3981875" cy="412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315" y="446163"/>
            <a:ext cx="3981885" cy="41238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718450" y="163275"/>
            <a:ext cx="34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Assessment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5268675" y="163275"/>
            <a:ext cx="34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European Assessment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0" y="56476"/>
            <a:ext cx="9144000" cy="503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6250"/>
            <a:ext cx="91218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130625"/>
            <a:ext cx="85206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 organism’s Kingdom relate to its threatened status?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•H</a:t>
            </a:r>
            <a:r>
              <a:rPr baseline="-25000" lang="en">
                <a:solidFill>
                  <a:schemeClr val="dk1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: Kingdom is independent of Category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•H</a:t>
            </a:r>
            <a:r>
              <a:rPr baseline="-25000"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: Kingdom is a predictor of an organism’s category.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•Test this with a chi-square test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400" y="2503202"/>
            <a:ext cx="6912426" cy="22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results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575" y="1349575"/>
            <a:ext cx="40539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•Chi-square statistic: 492.24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•Degrees of freedom: 18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•p-value: 4.45e-93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follow-up analysis of Class’ impact on category was also significant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Chi-square statistic: 5172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Degrees of freedom: 308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p-value: 0.0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475" y="338993"/>
            <a:ext cx="4778526" cy="4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